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4" Type="http://schemas.openxmlformats.org/officeDocument/2006/relationships/hyperlink" Target="http://youtube.com/v/KSB-bFxuDuw" TargetMode="External"/><Relationship Id="rId5" Type="http://schemas.openxmlformats.org/officeDocument/2006/relationships/image" Target="../media/image0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png"/><Relationship Id="rId4" Type="http://schemas.openxmlformats.org/officeDocument/2006/relationships/image" Target="../media/image01.jpg"/><Relationship Id="rId5" Type="http://schemas.openxmlformats.org/officeDocument/2006/relationships/image" Target="../media/image03.jpg"/><Relationship Id="rId6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Unidad 5. El conocimiento (III)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El conocimiento y la verdad.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>
            <a:hlinkClick r:id="rId4"/>
          </p:cNvPr>
          <p:cNvSpPr/>
          <p:nvPr/>
        </p:nvSpPr>
        <p:spPr>
          <a:xfrm>
            <a:off x="2286000" y="857250"/>
            <a:ext cx="4572000" cy="342900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/>
        </p:nvSpPr>
        <p:spPr>
          <a:xfrm>
            <a:off x="687675" y="602925"/>
            <a:ext cx="8380800" cy="4031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>
                <a:solidFill>
                  <a:srgbClr val="FF0000"/>
                </a:solidFill>
              </a:rPr>
              <a:t>verdad</a:t>
            </a:r>
          </a:p>
          <a:p>
            <a:pPr lvl="0" rtl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i="1" lang="en" sz="1100">
                <a:solidFill>
                  <a:srgbClr val="222222"/>
                </a:solidFill>
              </a:rPr>
              <a:t>nombre femenino</a:t>
            </a:r>
          </a:p>
          <a:p>
            <a:pPr lvl="0" rt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b="1" lang="en" sz="1100">
                <a:solidFill>
                  <a:srgbClr val="222222"/>
                </a:solidFill>
              </a:rPr>
              <a:t>1</a:t>
            </a:r>
            <a:r>
              <a:rPr lang="en" sz="1100">
                <a:solidFill>
                  <a:srgbClr val="222222"/>
                </a:solidFill>
              </a:rPr>
              <a:t>.</a:t>
            </a:r>
          </a:p>
          <a:p>
            <a:pPr lvl="0" rt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" sz="1100">
                <a:solidFill>
                  <a:srgbClr val="222222"/>
                </a:solidFill>
              </a:rPr>
              <a:t>Adecuación entre una proposición y el estado de cosas que expresa.</a:t>
            </a:r>
          </a:p>
          <a:p>
            <a:pPr indent="457200" lvl="0" rtl="0" algn="just">
              <a:lnSpc>
                <a:spcPct val="120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  <a:p>
            <a:pPr rtl="0" algn="just">
              <a:lnSpc>
                <a:spcPct val="120000"/>
              </a:lnSpc>
              <a:spcBef>
                <a:spcPts val="0"/>
              </a:spcBef>
              <a:buNone/>
            </a:pPr>
            <a:r>
              <a:t/>
            </a:r>
            <a:endParaRPr b="1" sz="1100">
              <a:solidFill>
                <a:srgbClr val="222222"/>
              </a:solidFill>
            </a:endParaRPr>
          </a:p>
          <a:p>
            <a:pPr rtl="0" algn="just">
              <a:lnSpc>
                <a:spcPct val="120000"/>
              </a:lnSpc>
              <a:spcBef>
                <a:spcPts val="0"/>
              </a:spcBef>
              <a:buNone/>
            </a:pPr>
            <a:r>
              <a:t/>
            </a:r>
            <a:endParaRPr b="1" sz="1100">
              <a:solidFill>
                <a:srgbClr val="222222"/>
              </a:solidFill>
            </a:endParaRPr>
          </a:p>
          <a:p>
            <a:pPr lvl="0" rt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b="1" lang="en" sz="1100">
                <a:solidFill>
                  <a:srgbClr val="222222"/>
                </a:solidFill>
              </a:rPr>
              <a:t>2</a:t>
            </a:r>
            <a:r>
              <a:rPr lang="en" sz="1100">
                <a:solidFill>
                  <a:srgbClr val="222222"/>
                </a:solidFill>
              </a:rPr>
              <a:t>.</a:t>
            </a:r>
          </a:p>
          <a:p>
            <a:pPr lvl="0" rt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" sz="1100">
                <a:solidFill>
                  <a:srgbClr val="222222"/>
                </a:solidFill>
              </a:rPr>
              <a:t>Conformidad entre lo que una persona manifiesta y lo que ha experimentado, piensa o siente.</a:t>
            </a:r>
          </a:p>
          <a:p>
            <a:pPr indent="457200" rtl="0" algn="just">
              <a:lnSpc>
                <a:spcPct val="120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  <a:p>
            <a:pPr indent="457200" rtl="0" algn="just">
              <a:lnSpc>
                <a:spcPct val="120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  <a:p>
            <a:pPr indent="0" marL="0" rt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b="1" lang="en" sz="1100">
                <a:solidFill>
                  <a:srgbClr val="222222"/>
                </a:solidFill>
              </a:rPr>
              <a:t>3.</a:t>
            </a:r>
          </a:p>
          <a:p>
            <a:pPr indent="0" marL="0" rtl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" sz="1100">
                <a:solidFill>
                  <a:srgbClr val="222222"/>
                </a:solidFill>
              </a:rPr>
              <a:t>Realidad intrínseca de las cosas y de sus causas. </a:t>
            </a:r>
          </a:p>
          <a:p>
            <a:pPr indent="0" lvl="0" marL="0" rtl="0" algn="just">
              <a:lnSpc>
                <a:spcPct val="120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</p:txBody>
      </p:sp>
      <p:sp>
        <p:nvSpPr>
          <p:cNvPr id="42" name="Shape 42"/>
          <p:cNvSpPr txBox="1"/>
          <p:nvPr/>
        </p:nvSpPr>
        <p:spPr>
          <a:xfrm>
            <a:off x="687675" y="3108700"/>
            <a:ext cx="2025300" cy="3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/>
        </p:nvSpPr>
        <p:spPr>
          <a:xfrm rot="-548670">
            <a:off x="4602807" y="3878117"/>
            <a:ext cx="1902783" cy="5369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"/>
                <a:ea typeface="Shadows Into Light"/>
                <a:cs typeface="Shadows Into Light"/>
                <a:sym typeface="Shadows Into Light"/>
              </a:rPr>
              <a:t>No se trata de una ilusión o apariencia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x="4915675" y="3490175"/>
            <a:ext cx="1358400" cy="4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>
                <a:latin typeface="Shadows Into Light"/>
                <a:ea typeface="Shadows Into Light"/>
                <a:cs typeface="Shadows Into Light"/>
                <a:sym typeface="Shadows Into Light"/>
              </a:rPr>
              <a:t>verdad ontológica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5311450" y="602925"/>
            <a:ext cx="1818000" cy="4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"/>
                <a:ea typeface="Shadows Into Light"/>
                <a:cs typeface="Shadows Into Light"/>
                <a:sym typeface="Shadows Into Light"/>
              </a:rPr>
              <a:t>propiedad del enunciado</a:t>
            </a:r>
          </a:p>
        </p:txBody>
      </p:sp>
      <p:sp>
        <p:nvSpPr>
          <p:cNvPr id="46" name="Shape 46"/>
          <p:cNvSpPr txBox="1"/>
          <p:nvPr/>
        </p:nvSpPr>
        <p:spPr>
          <a:xfrm rot="-770213">
            <a:off x="5635498" y="1498879"/>
            <a:ext cx="1658142" cy="108335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"/>
                <a:ea typeface="Shadows Into Light"/>
                <a:cs typeface="Shadows Into Light"/>
                <a:sym typeface="Shadows Into Light"/>
              </a:rPr>
              <a:t>adecuación de la proposición con el objeto de referencia.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7187700" y="923200"/>
            <a:ext cx="1412999" cy="4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>
                <a:latin typeface="Shadows Into Light"/>
                <a:ea typeface="Shadows Into Light"/>
                <a:cs typeface="Shadows Into Light"/>
                <a:sym typeface="Shadows Into Light"/>
              </a:rPr>
              <a:t>verdad lógica</a:t>
            </a:r>
          </a:p>
        </p:txBody>
      </p:sp>
      <p:sp>
        <p:nvSpPr>
          <p:cNvPr id="48" name="Shape 48"/>
          <p:cNvSpPr txBox="1"/>
          <p:nvPr/>
        </p:nvSpPr>
        <p:spPr>
          <a:xfrm rot="-956601">
            <a:off x="7004049" y="2326779"/>
            <a:ext cx="1158773" cy="4049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>
                <a:latin typeface="Shadows Into Light"/>
                <a:ea typeface="Shadows Into Light"/>
                <a:cs typeface="Shadows Into Light"/>
                <a:sym typeface="Shadows Into Light"/>
              </a:rPr>
              <a:t>verdad moral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7018675" y="2778975"/>
            <a:ext cx="1412999" cy="77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Shadows Into Light"/>
                <a:ea typeface="Shadows Into Light"/>
                <a:cs typeface="Shadows Into Light"/>
                <a:sym typeface="Shadows Into Light"/>
              </a:rPr>
              <a:t>coherencia entre pensamiento y acción</a:t>
            </a:r>
          </a:p>
        </p:txBody>
      </p:sp>
      <p:cxnSp>
        <p:nvCxnSpPr>
          <p:cNvPr id="50" name="Shape 50"/>
          <p:cNvCxnSpPr/>
          <p:nvPr/>
        </p:nvCxnSpPr>
        <p:spPr>
          <a:xfrm flipH="1" rot="10800000">
            <a:off x="5058725" y="989100"/>
            <a:ext cx="376799" cy="866699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1" name="Shape 51"/>
          <p:cNvCxnSpPr>
            <a:endCxn id="46" idx="1"/>
          </p:cNvCxnSpPr>
          <p:nvPr/>
        </p:nvCxnSpPr>
        <p:spPr>
          <a:xfrm>
            <a:off x="5115319" y="1978157"/>
            <a:ext cx="540900" cy="24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2" name="Shape 52"/>
          <p:cNvCxnSpPr>
            <a:endCxn id="47" idx="1"/>
          </p:cNvCxnSpPr>
          <p:nvPr/>
        </p:nvCxnSpPr>
        <p:spPr>
          <a:xfrm flipH="1" rot="10800000">
            <a:off x="5190599" y="1125699"/>
            <a:ext cx="1997100" cy="75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3" name="Shape 53"/>
          <p:cNvCxnSpPr/>
          <p:nvPr/>
        </p:nvCxnSpPr>
        <p:spPr>
          <a:xfrm flipH="1" rot="10800000">
            <a:off x="6660175" y="2750575"/>
            <a:ext cx="433200" cy="197999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4" name="Shape 54"/>
          <p:cNvCxnSpPr>
            <a:endCxn id="49" idx="1"/>
          </p:cNvCxnSpPr>
          <p:nvPr/>
        </p:nvCxnSpPr>
        <p:spPr>
          <a:xfrm>
            <a:off x="6679074" y="2976824"/>
            <a:ext cx="339600" cy="18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5" name="Shape 55"/>
          <p:cNvCxnSpPr>
            <a:endCxn id="44" idx="1"/>
          </p:cNvCxnSpPr>
          <p:nvPr/>
        </p:nvCxnSpPr>
        <p:spPr>
          <a:xfrm flipH="1" rot="10800000">
            <a:off x="4060075" y="3692675"/>
            <a:ext cx="855600" cy="28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56" name="Shape 56"/>
          <p:cNvCxnSpPr>
            <a:endCxn id="43" idx="1"/>
          </p:cNvCxnSpPr>
          <p:nvPr/>
        </p:nvCxnSpPr>
        <p:spPr>
          <a:xfrm>
            <a:off x="4050899" y="3706769"/>
            <a:ext cx="564000" cy="591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7" name="Shape 57"/>
          <p:cNvSpPr txBox="1"/>
          <p:nvPr/>
        </p:nvSpPr>
        <p:spPr>
          <a:xfrm>
            <a:off x="753625" y="4776100"/>
            <a:ext cx="5699399" cy="197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000"/>
              <a:t>Diccionario de la RAE, www.rae.es/verdad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894925" y="-424075"/>
            <a:ext cx="10038925" cy="556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7100" y="-12"/>
            <a:ext cx="2594775" cy="16243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/>
        </p:nvSpPr>
        <p:spPr>
          <a:xfrm>
            <a:off x="6650750" y="3824650"/>
            <a:ext cx="5426099" cy="6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5" name="Shape 6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15150" y="1359095"/>
            <a:ext cx="1387125" cy="134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06223" y="-265200"/>
            <a:ext cx="2437764" cy="162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